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265" r:id="rId6"/>
    <p:sldId id="269" r:id="rId7"/>
    <p:sldId id="285" r:id="rId8"/>
    <p:sldId id="299" r:id="rId9"/>
    <p:sldId id="300" r:id="rId10"/>
    <p:sldId id="266" r:id="rId11"/>
    <p:sldId id="278" r:id="rId12"/>
    <p:sldId id="279" r:id="rId13"/>
    <p:sldId id="280" r:id="rId14"/>
    <p:sldId id="281" r:id="rId15"/>
    <p:sldId id="282" r:id="rId16"/>
    <p:sldId id="283" r:id="rId17"/>
    <p:sldId id="292" r:id="rId18"/>
    <p:sldId id="293" r:id="rId19"/>
    <p:sldId id="301" r:id="rId20"/>
    <p:sldId id="302" r:id="rId21"/>
    <p:sldId id="303" r:id="rId22"/>
    <p:sldId id="294" r:id="rId23"/>
    <p:sldId id="295" r:id="rId24"/>
    <p:sldId id="304" r:id="rId25"/>
    <p:sldId id="305" r:id="rId26"/>
    <p:sldId id="306" r:id="rId27"/>
    <p:sldId id="307" r:id="rId28"/>
    <p:sldId id="309" r:id="rId29"/>
    <p:sldId id="298" r:id="rId30"/>
    <p:sldId id="310" r:id="rId31"/>
    <p:sldId id="284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753" autoAdjust="0"/>
  </p:normalViewPr>
  <p:slideViewPr>
    <p:cSldViewPr>
      <p:cViewPr varScale="1">
        <p:scale>
          <a:sx n="65" d="100"/>
          <a:sy n="65" d="100"/>
        </p:scale>
        <p:origin x="1358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4" d="100"/>
          <a:sy n="64" d="100"/>
        </p:scale>
        <p:origin x="3192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1/14/2024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1/14/2024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Opengrok</a:t>
            </a:r>
            <a:endParaRPr lang="en-CA" dirty="0"/>
          </a:p>
          <a:p>
            <a:r>
              <a:rPr lang="en-CA" dirty="0"/>
              <a:t>Version control</a:t>
            </a:r>
          </a:p>
          <a:p>
            <a:r>
              <a:rPr lang="en-CA" dirty="0"/>
              <a:t>Design patterns</a:t>
            </a:r>
          </a:p>
          <a:p>
            <a:r>
              <a:rPr lang="en-CA" dirty="0"/>
              <a:t>Technical documentation</a:t>
            </a:r>
          </a:p>
          <a:p>
            <a:r>
              <a:rPr lang="en-CA" dirty="0"/>
              <a:t>Ownership</a:t>
            </a:r>
          </a:p>
          <a:p>
            <a:r>
              <a:rPr lang="en-CA" dirty="0"/>
              <a:t>Attitude</a:t>
            </a:r>
          </a:p>
          <a:p>
            <a:r>
              <a:rPr lang="en-CA" dirty="0"/>
              <a:t>Know your industry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7071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5133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Opengrok</a:t>
            </a:r>
            <a:endParaRPr lang="en-CA" dirty="0"/>
          </a:p>
          <a:p>
            <a:r>
              <a:rPr lang="en-CA" dirty="0"/>
              <a:t>Version control</a:t>
            </a:r>
          </a:p>
          <a:p>
            <a:r>
              <a:rPr lang="en-CA" dirty="0"/>
              <a:t>Design patterns</a:t>
            </a:r>
          </a:p>
          <a:p>
            <a:r>
              <a:rPr lang="en-CA" dirty="0"/>
              <a:t>Technical documentation</a:t>
            </a:r>
          </a:p>
          <a:p>
            <a:r>
              <a:rPr lang="en-CA" dirty="0"/>
              <a:t>Ownership</a:t>
            </a:r>
          </a:p>
          <a:p>
            <a:r>
              <a:rPr lang="en-CA" dirty="0"/>
              <a:t>Attitude</a:t>
            </a:r>
          </a:p>
          <a:p>
            <a:r>
              <a:rPr lang="en-CA" dirty="0"/>
              <a:t>Know your industry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612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E.g. python has a </a:t>
            </a:r>
            <a:r>
              <a:rPr lang="en-CA" dirty="0" err="1"/>
              <a:t>unittest</a:t>
            </a:r>
            <a:r>
              <a:rPr lang="en-CA" dirty="0"/>
              <a:t>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006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The Life of an SWE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&lt;Hetav Pandya/&gt;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Identify the stakeholders or people who will be affected by the project.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77A2E9-A2AA-60B1-44CE-493C35637678}"/>
              </a:ext>
            </a:extLst>
          </p:cNvPr>
          <p:cNvSpPr/>
          <p:nvPr/>
        </p:nvSpPr>
        <p:spPr>
          <a:xfrm>
            <a:off x="-60198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021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Come up with different ideas to solve the problem.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88FE6E-A206-A1EA-2AC5-17FB0451CB64}"/>
              </a:ext>
            </a:extLst>
          </p:cNvPr>
          <p:cNvSpPr/>
          <p:nvPr/>
        </p:nvSpPr>
        <p:spPr>
          <a:xfrm>
            <a:off x="-37338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8130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Sit down with a more experienced colleague to go over your solution ideas.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7A86A2-3537-D4C5-88FD-A450183E7A9F}"/>
              </a:ext>
            </a:extLst>
          </p:cNvPr>
          <p:cNvSpPr/>
          <p:nvPr/>
        </p:nvSpPr>
        <p:spPr>
          <a:xfrm>
            <a:off x="-16764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593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Set up a meeting with the stakeholders to identify the best solution.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F3E779-7ACE-04A8-2FC8-8F8505A57B6A}"/>
              </a:ext>
            </a:extLst>
          </p:cNvPr>
          <p:cNvSpPr/>
          <p:nvPr/>
        </p:nvSpPr>
        <p:spPr>
          <a:xfrm>
            <a:off x="-3048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74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1E89-2D4B-F5AB-EC66-261F134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 fontScale="90000"/>
          </a:bodyPr>
          <a:lstStyle/>
          <a:p>
            <a:r>
              <a:rPr lang="en-US" sz="3100" dirty="0"/>
              <a:t>How to establish a career in the tech industry?</a:t>
            </a:r>
            <a:endParaRPr lang="en-CA" sz="3100" dirty="0"/>
          </a:p>
        </p:txBody>
      </p:sp>
      <p:sp>
        <p:nvSpPr>
          <p:cNvPr id="5127" name="Text Placeholder 3">
            <a:extLst>
              <a:ext uri="{FF2B5EF4-FFF2-40B4-BE49-F238E27FC236}">
                <a16:creationId xmlns:a16="http://schemas.microsoft.com/office/drawing/2014/main" id="{FDD096B4-74FF-5A71-D448-50CF4CFBC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/>
          <a:p>
            <a:r>
              <a:rPr lang="en-US" dirty="0"/>
              <a:t>You have a destination, now all you need is a direction.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EBB9B261-7478-DC12-7EE3-10FEC9B00594}"/>
              </a:ext>
            </a:extLst>
          </p:cNvPr>
          <p:cNvCxnSpPr>
            <a:cxnSpLocks/>
          </p:cNvCxnSpPr>
          <p:nvPr/>
        </p:nvCxnSpPr>
        <p:spPr>
          <a:xfrm>
            <a:off x="914400" y="3733800"/>
            <a:ext cx="1981200" cy="152400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5D75BDB-B224-7EF6-B863-57D7B56A308F}"/>
              </a:ext>
            </a:extLst>
          </p:cNvPr>
          <p:cNvCxnSpPr/>
          <p:nvPr/>
        </p:nvCxnSpPr>
        <p:spPr>
          <a:xfrm flipV="1">
            <a:off x="3048000" y="3733800"/>
            <a:ext cx="1981200" cy="15240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AF0E1E-B3D4-F180-61A2-FA4654211196}"/>
              </a:ext>
            </a:extLst>
          </p:cNvPr>
          <p:cNvCxnSpPr/>
          <p:nvPr/>
        </p:nvCxnSpPr>
        <p:spPr>
          <a:xfrm>
            <a:off x="914400" y="3581400"/>
            <a:ext cx="4114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59895902-7372-7D7A-05EE-3BB120FA609E}"/>
              </a:ext>
            </a:extLst>
          </p:cNvPr>
          <p:cNvCxnSpPr/>
          <p:nvPr/>
        </p:nvCxnSpPr>
        <p:spPr>
          <a:xfrm rot="5400000" flipH="1" flipV="1">
            <a:off x="533400" y="1981200"/>
            <a:ext cx="1828800" cy="1066800"/>
          </a:xfrm>
          <a:prstGeom prst="curvedConnector3">
            <a:avLst>
              <a:gd name="adj1" fmla="val 3734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6C4998C-88A1-A0A9-AFC5-C3503A74F5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81200" y="1601163"/>
            <a:ext cx="1981200" cy="1828800"/>
          </a:xfrm>
          <a:prstGeom prst="curvedConnector3">
            <a:avLst>
              <a:gd name="adj1" fmla="val 7103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D3EC1B-2531-D45A-96F5-C236371ED0AF}"/>
              </a:ext>
            </a:extLst>
          </p:cNvPr>
          <p:cNvCxnSpPr>
            <a:cxnSpLocks/>
          </p:cNvCxnSpPr>
          <p:nvPr/>
        </p:nvCxnSpPr>
        <p:spPr>
          <a:xfrm flipV="1">
            <a:off x="2007244" y="685799"/>
            <a:ext cx="1497956" cy="80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9E2ACE88-29BE-A9F2-A65D-A5912381D0FF}"/>
              </a:ext>
            </a:extLst>
          </p:cNvPr>
          <p:cNvCxnSpPr/>
          <p:nvPr/>
        </p:nvCxnSpPr>
        <p:spPr>
          <a:xfrm rot="16200000" flipH="1">
            <a:off x="2857500" y="1333500"/>
            <a:ext cx="2743200" cy="1447800"/>
          </a:xfrm>
          <a:prstGeom prst="curvedConnector3">
            <a:avLst>
              <a:gd name="adj1" fmla="val 331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798884-02DA-3536-C387-F06A561710DF}"/>
              </a:ext>
            </a:extLst>
          </p:cNvPr>
          <p:cNvSpPr txBox="1"/>
          <p:nvPr/>
        </p:nvSpPr>
        <p:spPr>
          <a:xfrm>
            <a:off x="5224273" y="3429000"/>
            <a:ext cx="149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Tech Industry</a:t>
            </a:r>
          </a:p>
        </p:txBody>
      </p:sp>
    </p:spTree>
    <p:extLst>
      <p:ext uri="{BB962C8B-B14F-4D97-AF65-F5344CB8AC3E}">
        <p14:creationId xmlns:p14="http://schemas.microsoft.com/office/powerpoint/2010/main" val="150929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1B3F41-91D7-C23E-40DB-C73636A9B1C4}"/>
              </a:ext>
            </a:extLst>
          </p:cNvPr>
          <p:cNvSpPr/>
          <p:nvPr/>
        </p:nvSpPr>
        <p:spPr>
          <a:xfrm>
            <a:off x="2895600" y="10668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5444B9-980C-71DB-8412-A64543B3062B}"/>
              </a:ext>
            </a:extLst>
          </p:cNvPr>
          <p:cNvSpPr/>
          <p:nvPr/>
        </p:nvSpPr>
        <p:spPr>
          <a:xfrm>
            <a:off x="2895600" y="25908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College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16B283-BBB2-E15A-5B84-7B5DD528823C}"/>
              </a:ext>
            </a:extLst>
          </p:cNvPr>
          <p:cNvSpPr/>
          <p:nvPr/>
        </p:nvSpPr>
        <p:spPr>
          <a:xfrm>
            <a:off x="2895600" y="3915619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Freelancing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DBEC61-032F-E5FF-93A3-BF5F04A0646F}"/>
              </a:ext>
            </a:extLst>
          </p:cNvPr>
          <p:cNvSpPr/>
          <p:nvPr/>
        </p:nvSpPr>
        <p:spPr>
          <a:xfrm>
            <a:off x="2895600" y="53340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 err="1">
                <a:solidFill>
                  <a:schemeClr val="bg1"/>
                </a:solidFill>
              </a:rPr>
              <a:t>OpenSource</a:t>
            </a:r>
            <a:endParaRPr lang="en-CA" sz="1600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55BA9B-685B-39EC-82DB-A4D32CA81BD6}"/>
              </a:ext>
            </a:extLst>
          </p:cNvPr>
          <p:cNvSpPr/>
          <p:nvPr/>
        </p:nvSpPr>
        <p:spPr>
          <a:xfrm>
            <a:off x="381000" y="3229819"/>
            <a:ext cx="685800" cy="685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97CE07-7F29-99AE-A842-7AED32BACB50}"/>
              </a:ext>
            </a:extLst>
          </p:cNvPr>
          <p:cNvCxnSpPr>
            <a:cxnSpLocks/>
            <a:stCxn id="8" idx="6"/>
            <a:endCxn id="2" idx="1"/>
          </p:cNvCxnSpPr>
          <p:nvPr/>
        </p:nvCxnSpPr>
        <p:spPr>
          <a:xfrm flipV="1">
            <a:off x="1066800" y="1409700"/>
            <a:ext cx="1828800" cy="2163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A0F7F7-F7B9-979B-5C0F-C49B503B7446}"/>
              </a:ext>
            </a:extLst>
          </p:cNvPr>
          <p:cNvCxnSpPr>
            <a:cxnSpLocks/>
            <a:stCxn id="8" idx="6"/>
            <a:endCxn id="4" idx="1"/>
          </p:cNvCxnSpPr>
          <p:nvPr/>
        </p:nvCxnSpPr>
        <p:spPr>
          <a:xfrm flipV="1">
            <a:off x="1066800" y="2933700"/>
            <a:ext cx="1828800" cy="639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A7D3BD-6DC1-0DE2-5D58-E303285BF6B1}"/>
              </a:ext>
            </a:extLst>
          </p:cNvPr>
          <p:cNvCxnSpPr>
            <a:cxnSpLocks/>
            <a:stCxn id="8" idx="6"/>
            <a:endCxn id="6" idx="1"/>
          </p:cNvCxnSpPr>
          <p:nvPr/>
        </p:nvCxnSpPr>
        <p:spPr>
          <a:xfrm>
            <a:off x="1066800" y="3572719"/>
            <a:ext cx="1828800" cy="68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2251CA-7B39-B028-25FD-17C67F613370}"/>
              </a:ext>
            </a:extLst>
          </p:cNvPr>
          <p:cNvCxnSpPr>
            <a:cxnSpLocks/>
            <a:stCxn id="8" idx="6"/>
            <a:endCxn id="7" idx="1"/>
          </p:cNvCxnSpPr>
          <p:nvPr/>
        </p:nvCxnSpPr>
        <p:spPr>
          <a:xfrm>
            <a:off x="1066800" y="3572719"/>
            <a:ext cx="1828800" cy="21041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9498BD-1AE8-EF56-920B-941CF67B2465}"/>
              </a:ext>
            </a:extLst>
          </p:cNvPr>
          <p:cNvSpPr/>
          <p:nvPr/>
        </p:nvSpPr>
        <p:spPr>
          <a:xfrm>
            <a:off x="5212949" y="4601419"/>
            <a:ext cx="1791182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Independent Contractor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A0F4A9A-784D-E3B8-F14E-E08C0C91F209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4572000" y="4258519"/>
            <a:ext cx="640949" cy="6858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16D15C6-E1A6-B511-F803-26E8DD1297C5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 flipV="1">
            <a:off x="4572000" y="4944319"/>
            <a:ext cx="640949" cy="73258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72894E3-E19C-12CD-BF3D-81F19992E52D}"/>
              </a:ext>
            </a:extLst>
          </p:cNvPr>
          <p:cNvSpPr/>
          <p:nvPr/>
        </p:nvSpPr>
        <p:spPr>
          <a:xfrm>
            <a:off x="5212949" y="1880765"/>
            <a:ext cx="1828800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Internships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845FF83-3BF6-DB4E-A991-4D610F227DB4}"/>
              </a:ext>
            </a:extLst>
          </p:cNvPr>
          <p:cNvCxnSpPr>
            <a:cxnSpLocks/>
            <a:stCxn id="2" idx="3"/>
            <a:endCxn id="24" idx="1"/>
          </p:cNvCxnSpPr>
          <p:nvPr/>
        </p:nvCxnSpPr>
        <p:spPr>
          <a:xfrm>
            <a:off x="4572000" y="1409700"/>
            <a:ext cx="640949" cy="8139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E074CED-3D6C-651B-9AB0-F8EFA85560CC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 flipV="1">
            <a:off x="4572000" y="2223665"/>
            <a:ext cx="640949" cy="71003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32ED8F-14F5-7F79-4832-443D0FECE5A6}"/>
              </a:ext>
            </a:extLst>
          </p:cNvPr>
          <p:cNvSpPr/>
          <p:nvPr/>
        </p:nvSpPr>
        <p:spPr>
          <a:xfrm>
            <a:off x="7696200" y="3086100"/>
            <a:ext cx="1600200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Projects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DAC04DC-E093-2E5A-843C-C39A6ACBC389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7041749" y="2223665"/>
            <a:ext cx="654451" cy="120533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69085F5-91FA-DBC5-14E4-36E19B8F1716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7004131" y="3429000"/>
            <a:ext cx="692069" cy="15153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6119380-E570-3F0E-528D-C3FAE951104B}"/>
              </a:ext>
            </a:extLst>
          </p:cNvPr>
          <p:cNvSpPr/>
          <p:nvPr/>
        </p:nvSpPr>
        <p:spPr>
          <a:xfrm>
            <a:off x="9988469" y="3086100"/>
            <a:ext cx="1600200" cy="685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Full-time SWE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1157727-60F8-1949-58EB-AA2A43869C31}"/>
              </a:ext>
            </a:extLst>
          </p:cNvPr>
          <p:cNvCxnSpPr>
            <a:stCxn id="29" idx="3"/>
            <a:endCxn id="52" idx="1"/>
          </p:cNvCxnSpPr>
          <p:nvPr/>
        </p:nvCxnSpPr>
        <p:spPr>
          <a:xfrm>
            <a:off x="9296400" y="3429000"/>
            <a:ext cx="6920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5" name="Title 1">
            <a:extLst>
              <a:ext uri="{FF2B5EF4-FFF2-40B4-BE49-F238E27FC236}">
                <a16:creationId xmlns:a16="http://schemas.microsoft.com/office/drawing/2014/main" id="{C6DA159D-9644-BF44-5BC2-5ADCB3A2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6143" y="394865"/>
            <a:ext cx="3122613" cy="1828800"/>
          </a:xfrm>
        </p:spPr>
        <p:txBody>
          <a:bodyPr anchor="b">
            <a:normAutofit fontScale="90000"/>
          </a:bodyPr>
          <a:lstStyle/>
          <a:p>
            <a:r>
              <a:rPr lang="en-US" sz="3100" dirty="0"/>
              <a:t>How to establish a career in the tech industry?</a:t>
            </a:r>
            <a:endParaRPr lang="en-CA" sz="31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F260664-7748-BB49-8988-11EA7E14C6A6}"/>
              </a:ext>
            </a:extLst>
          </p:cNvPr>
          <p:cNvSpPr/>
          <p:nvPr/>
        </p:nvSpPr>
        <p:spPr>
          <a:xfrm>
            <a:off x="10019265" y="4884999"/>
            <a:ext cx="1600200" cy="6858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</a:rPr>
              <a:t>Self-Learning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0E0D6B3-2264-3E61-1F6B-74EBBDDD2FFF}"/>
              </a:ext>
            </a:extLst>
          </p:cNvPr>
          <p:cNvCxnSpPr>
            <a:cxnSpLocks/>
          </p:cNvCxnSpPr>
          <p:nvPr/>
        </p:nvCxnSpPr>
        <p:spPr>
          <a:xfrm flipV="1">
            <a:off x="10287000" y="3771900"/>
            <a:ext cx="0" cy="11130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0A973CA-3494-CB93-6026-4B640ED5C3A3}"/>
              </a:ext>
            </a:extLst>
          </p:cNvPr>
          <p:cNvCxnSpPr>
            <a:cxnSpLocks/>
          </p:cNvCxnSpPr>
          <p:nvPr/>
        </p:nvCxnSpPr>
        <p:spPr>
          <a:xfrm>
            <a:off x="11277600" y="3771900"/>
            <a:ext cx="0" cy="11130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82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503FD0-3076-3ACC-68E2-7CA511AD9238}"/>
              </a:ext>
            </a:extLst>
          </p:cNvPr>
          <p:cNvCxnSpPr>
            <a:cxnSpLocks/>
          </p:cNvCxnSpPr>
          <p:nvPr/>
        </p:nvCxnSpPr>
        <p:spPr>
          <a:xfrm>
            <a:off x="914400" y="3505200"/>
            <a:ext cx="990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1C87E7-DBDD-E60B-E0B2-603EEBE44754}"/>
              </a:ext>
            </a:extLst>
          </p:cNvPr>
          <p:cNvCxnSpPr>
            <a:cxnSpLocks/>
          </p:cNvCxnSpPr>
          <p:nvPr/>
        </p:nvCxnSpPr>
        <p:spPr>
          <a:xfrm>
            <a:off x="5791200" y="495300"/>
            <a:ext cx="0" cy="5867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853E03-0C56-A86C-3609-C2E5DAED0A48}"/>
              </a:ext>
            </a:extLst>
          </p:cNvPr>
          <p:cNvSpPr txBox="1"/>
          <p:nvPr/>
        </p:nvSpPr>
        <p:spPr>
          <a:xfrm>
            <a:off x="8830279" y="3590774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Monetary Investment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6FD77-E120-7C09-A14E-48358FA1C9B4}"/>
              </a:ext>
            </a:extLst>
          </p:cNvPr>
          <p:cNvSpPr txBox="1"/>
          <p:nvPr/>
        </p:nvSpPr>
        <p:spPr>
          <a:xfrm>
            <a:off x="4953000" y="4630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B3D0AE-7720-80CA-C957-073EE2AF900D}"/>
              </a:ext>
            </a:extLst>
          </p:cNvPr>
          <p:cNvSpPr/>
          <p:nvPr/>
        </p:nvSpPr>
        <p:spPr>
          <a:xfrm>
            <a:off x="9601200" y="647702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4E6F16-4C8A-100C-04DB-EF27110D8743}"/>
              </a:ext>
            </a:extLst>
          </p:cNvPr>
          <p:cNvSpPr/>
          <p:nvPr/>
        </p:nvSpPr>
        <p:spPr>
          <a:xfrm>
            <a:off x="8073823" y="1789248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F951BC-87B7-5297-9DC3-DD8C61A5EE1F}"/>
              </a:ext>
            </a:extLst>
          </p:cNvPr>
          <p:cNvSpPr/>
          <p:nvPr/>
        </p:nvSpPr>
        <p:spPr>
          <a:xfrm>
            <a:off x="4561295" y="3775440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062B78-68A6-18E1-6484-E4B0F7522EA6}"/>
              </a:ext>
            </a:extLst>
          </p:cNvPr>
          <p:cNvSpPr/>
          <p:nvPr/>
        </p:nvSpPr>
        <p:spPr>
          <a:xfrm>
            <a:off x="2209800" y="5562600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A4F3C6-D25D-0D3C-AB65-A1F9F227D9E0}"/>
              </a:ext>
            </a:extLst>
          </p:cNvPr>
          <p:cNvSpPr txBox="1"/>
          <p:nvPr/>
        </p:nvSpPr>
        <p:spPr>
          <a:xfrm>
            <a:off x="9984032" y="6344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5940-5314-5FCB-EB6F-08BEDB92E540}"/>
              </a:ext>
            </a:extLst>
          </p:cNvPr>
          <p:cNvSpPr txBox="1"/>
          <p:nvPr/>
        </p:nvSpPr>
        <p:spPr>
          <a:xfrm>
            <a:off x="8491257" y="17628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College (Diploma)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0A8489-14CD-AAD3-BA3B-609931732E11}"/>
              </a:ext>
            </a:extLst>
          </p:cNvPr>
          <p:cNvSpPr txBox="1"/>
          <p:nvPr/>
        </p:nvSpPr>
        <p:spPr>
          <a:xfrm>
            <a:off x="3251646" y="3748994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Freelancing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ED894-67B3-B93C-9FB9-31704F4529D3}"/>
              </a:ext>
            </a:extLst>
          </p:cNvPr>
          <p:cNvSpPr txBox="1"/>
          <p:nvPr/>
        </p:nvSpPr>
        <p:spPr>
          <a:xfrm>
            <a:off x="865224" y="55361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OpenSource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670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503FD0-3076-3ACC-68E2-7CA511AD9238}"/>
              </a:ext>
            </a:extLst>
          </p:cNvPr>
          <p:cNvCxnSpPr>
            <a:cxnSpLocks/>
          </p:cNvCxnSpPr>
          <p:nvPr/>
        </p:nvCxnSpPr>
        <p:spPr>
          <a:xfrm>
            <a:off x="914400" y="3505200"/>
            <a:ext cx="990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1C87E7-DBDD-E60B-E0B2-603EEBE44754}"/>
              </a:ext>
            </a:extLst>
          </p:cNvPr>
          <p:cNvCxnSpPr>
            <a:cxnSpLocks/>
          </p:cNvCxnSpPr>
          <p:nvPr/>
        </p:nvCxnSpPr>
        <p:spPr>
          <a:xfrm>
            <a:off x="5791200" y="495300"/>
            <a:ext cx="0" cy="5867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853E03-0C56-A86C-3609-C2E5DAED0A48}"/>
              </a:ext>
            </a:extLst>
          </p:cNvPr>
          <p:cNvSpPr txBox="1"/>
          <p:nvPr/>
        </p:nvSpPr>
        <p:spPr>
          <a:xfrm>
            <a:off x="9829316" y="359077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Certainty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6FD77-E120-7C09-A14E-48358FA1C9B4}"/>
              </a:ext>
            </a:extLst>
          </p:cNvPr>
          <p:cNvSpPr txBox="1"/>
          <p:nvPr/>
        </p:nvSpPr>
        <p:spPr>
          <a:xfrm>
            <a:off x="4684210" y="463035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Initial Pay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B3D0AE-7720-80CA-C957-073EE2AF900D}"/>
              </a:ext>
            </a:extLst>
          </p:cNvPr>
          <p:cNvSpPr/>
          <p:nvPr/>
        </p:nvSpPr>
        <p:spPr>
          <a:xfrm>
            <a:off x="9601200" y="647702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4E6F16-4C8A-100C-04DB-EF27110D8743}"/>
              </a:ext>
            </a:extLst>
          </p:cNvPr>
          <p:cNvSpPr/>
          <p:nvPr/>
        </p:nvSpPr>
        <p:spPr>
          <a:xfrm>
            <a:off x="8073823" y="1789248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F951BC-87B7-5297-9DC3-DD8C61A5EE1F}"/>
              </a:ext>
            </a:extLst>
          </p:cNvPr>
          <p:cNvSpPr/>
          <p:nvPr/>
        </p:nvSpPr>
        <p:spPr>
          <a:xfrm>
            <a:off x="4561295" y="3775440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062B78-68A6-18E1-6484-E4B0F7522EA6}"/>
              </a:ext>
            </a:extLst>
          </p:cNvPr>
          <p:cNvSpPr/>
          <p:nvPr/>
        </p:nvSpPr>
        <p:spPr>
          <a:xfrm>
            <a:off x="2209800" y="5562600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A4F3C6-D25D-0D3C-AB65-A1F9F227D9E0}"/>
              </a:ext>
            </a:extLst>
          </p:cNvPr>
          <p:cNvSpPr txBox="1"/>
          <p:nvPr/>
        </p:nvSpPr>
        <p:spPr>
          <a:xfrm>
            <a:off x="9984032" y="6344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5940-5314-5FCB-EB6F-08BEDB92E540}"/>
              </a:ext>
            </a:extLst>
          </p:cNvPr>
          <p:cNvSpPr txBox="1"/>
          <p:nvPr/>
        </p:nvSpPr>
        <p:spPr>
          <a:xfrm>
            <a:off x="8491257" y="17628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College (Diploma)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0A8489-14CD-AAD3-BA3B-609931732E11}"/>
              </a:ext>
            </a:extLst>
          </p:cNvPr>
          <p:cNvSpPr txBox="1"/>
          <p:nvPr/>
        </p:nvSpPr>
        <p:spPr>
          <a:xfrm>
            <a:off x="3251646" y="3748994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Freelancing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ED894-67B3-B93C-9FB9-31704F4529D3}"/>
              </a:ext>
            </a:extLst>
          </p:cNvPr>
          <p:cNvSpPr txBox="1"/>
          <p:nvPr/>
        </p:nvSpPr>
        <p:spPr>
          <a:xfrm>
            <a:off x="865224" y="55361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OpenSource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91940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503FD0-3076-3ACC-68E2-7CA511AD9238}"/>
              </a:ext>
            </a:extLst>
          </p:cNvPr>
          <p:cNvCxnSpPr>
            <a:cxnSpLocks/>
          </p:cNvCxnSpPr>
          <p:nvPr/>
        </p:nvCxnSpPr>
        <p:spPr>
          <a:xfrm>
            <a:off x="914400" y="3505200"/>
            <a:ext cx="9906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1C87E7-DBDD-E60B-E0B2-603EEBE44754}"/>
              </a:ext>
            </a:extLst>
          </p:cNvPr>
          <p:cNvCxnSpPr>
            <a:cxnSpLocks/>
          </p:cNvCxnSpPr>
          <p:nvPr/>
        </p:nvCxnSpPr>
        <p:spPr>
          <a:xfrm>
            <a:off x="5791200" y="495300"/>
            <a:ext cx="0" cy="5867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853E03-0C56-A86C-3609-C2E5DAED0A48}"/>
              </a:ext>
            </a:extLst>
          </p:cNvPr>
          <p:cNvSpPr txBox="1"/>
          <p:nvPr/>
        </p:nvSpPr>
        <p:spPr>
          <a:xfrm>
            <a:off x="9829316" y="359077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Difficulty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6FD77-E120-7C09-A14E-48358FA1C9B4}"/>
              </a:ext>
            </a:extLst>
          </p:cNvPr>
          <p:cNvSpPr txBox="1"/>
          <p:nvPr/>
        </p:nvSpPr>
        <p:spPr>
          <a:xfrm>
            <a:off x="3907435" y="463035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Growth Potential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B3D0AE-7720-80CA-C957-073EE2AF900D}"/>
              </a:ext>
            </a:extLst>
          </p:cNvPr>
          <p:cNvSpPr/>
          <p:nvPr/>
        </p:nvSpPr>
        <p:spPr>
          <a:xfrm>
            <a:off x="9601200" y="647702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4E6F16-4C8A-100C-04DB-EF27110D8743}"/>
              </a:ext>
            </a:extLst>
          </p:cNvPr>
          <p:cNvSpPr/>
          <p:nvPr/>
        </p:nvSpPr>
        <p:spPr>
          <a:xfrm>
            <a:off x="8073823" y="1789248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F951BC-87B7-5297-9DC3-DD8C61A5EE1F}"/>
              </a:ext>
            </a:extLst>
          </p:cNvPr>
          <p:cNvSpPr/>
          <p:nvPr/>
        </p:nvSpPr>
        <p:spPr>
          <a:xfrm>
            <a:off x="4738649" y="2990870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062B78-68A6-18E1-6484-E4B0F7522EA6}"/>
              </a:ext>
            </a:extLst>
          </p:cNvPr>
          <p:cNvSpPr/>
          <p:nvPr/>
        </p:nvSpPr>
        <p:spPr>
          <a:xfrm>
            <a:off x="7145666" y="1789248"/>
            <a:ext cx="380997" cy="34288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A4F3C6-D25D-0D3C-AB65-A1F9F227D9E0}"/>
              </a:ext>
            </a:extLst>
          </p:cNvPr>
          <p:cNvSpPr txBox="1"/>
          <p:nvPr/>
        </p:nvSpPr>
        <p:spPr>
          <a:xfrm>
            <a:off x="9984032" y="63447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University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5940-5314-5FCB-EB6F-08BEDB92E540}"/>
              </a:ext>
            </a:extLst>
          </p:cNvPr>
          <p:cNvSpPr txBox="1"/>
          <p:nvPr/>
        </p:nvSpPr>
        <p:spPr>
          <a:xfrm>
            <a:off x="8491257" y="1762802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College (Diploma)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0A8489-14CD-AAD3-BA3B-609931732E11}"/>
              </a:ext>
            </a:extLst>
          </p:cNvPr>
          <p:cNvSpPr txBox="1"/>
          <p:nvPr/>
        </p:nvSpPr>
        <p:spPr>
          <a:xfrm>
            <a:off x="3429000" y="2964424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Freelancing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3ED894-67B3-B93C-9FB9-31704F4529D3}"/>
              </a:ext>
            </a:extLst>
          </p:cNvPr>
          <p:cNvSpPr txBox="1"/>
          <p:nvPr/>
        </p:nvSpPr>
        <p:spPr>
          <a:xfrm>
            <a:off x="5801090" y="176280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OpenSource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39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Take time to talk to people who have chosen different routes.</a:t>
            </a:r>
            <a:endParaRPr lang="en-CA" sz="2500" dirty="0"/>
          </a:p>
        </p:txBody>
      </p:sp>
      <p:pic>
        <p:nvPicPr>
          <p:cNvPr id="4" name="Picture 3" descr="A green and grey logo&#10;&#10;Description automatically generated">
            <a:extLst>
              <a:ext uri="{FF2B5EF4-FFF2-40B4-BE49-F238E27FC236}">
                <a16:creationId xmlns:a16="http://schemas.microsoft.com/office/drawing/2014/main" id="{2E9278A1-B754-5460-3AB2-D3DD324951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3124200" cy="1562100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4550FD26-87AC-EA1A-2983-E4CDB2712E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20712"/>
            <a:ext cx="1828800" cy="1369467"/>
          </a:xfrm>
          <a:prstGeom prst="rect">
            <a:avLst/>
          </a:prstGeom>
        </p:spPr>
      </p:pic>
      <p:pic>
        <p:nvPicPr>
          <p:cNvPr id="8" name="Picture 7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F02899C7-694B-06E0-94D6-42EE280801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 b="40031"/>
          <a:stretch/>
        </p:blipFill>
        <p:spPr>
          <a:xfrm>
            <a:off x="8077200" y="4879015"/>
            <a:ext cx="3998720" cy="1064667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952D7E22-2FB5-5D4D-26E7-5BC695C069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256" y="520212"/>
            <a:ext cx="2337288" cy="2337288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2E1D0D5-E1BC-F1A2-D1CF-EE994D7FF7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914318"/>
            <a:ext cx="4029766" cy="1546779"/>
          </a:xfrm>
          <a:prstGeom prst="rect">
            <a:avLst/>
          </a:prstGeom>
        </p:spPr>
      </p:pic>
      <p:pic>
        <p:nvPicPr>
          <p:cNvPr id="14" name="Picture 13" descr="A black circle with white text&#10;&#10;Description automatically generated">
            <a:extLst>
              <a:ext uri="{FF2B5EF4-FFF2-40B4-BE49-F238E27FC236}">
                <a16:creationId xmlns:a16="http://schemas.microsoft.com/office/drawing/2014/main" id="{D07F6C08-7015-49A9-DDF9-0288D6760D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6" b="31830"/>
          <a:stretch/>
        </p:blipFill>
        <p:spPr>
          <a:xfrm>
            <a:off x="9004997" y="1255386"/>
            <a:ext cx="2143125" cy="86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7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r>
              <a:rPr lang="en-US" sz="2400" dirty="0"/>
              <a:t>{</a:t>
            </a:r>
          </a:p>
          <a:p>
            <a:pPr marL="0" indent="0">
              <a:buNone/>
            </a:pPr>
            <a:r>
              <a:rPr lang="en-US" sz="2400" dirty="0"/>
              <a:t>            "Name" : "Hetav Pandya",</a:t>
            </a:r>
          </a:p>
          <a:p>
            <a:pPr marL="0" indent="0">
              <a:buNone/>
            </a:pPr>
            <a:r>
              <a:rPr lang="en-US" sz="2400" dirty="0"/>
              <a:t>            "Program" : "Computer Engineering",</a:t>
            </a:r>
          </a:p>
          <a:p>
            <a:pPr marL="0" indent="0">
              <a:buNone/>
            </a:pPr>
            <a:r>
              <a:rPr lang="en-US" sz="2400" dirty="0"/>
              <a:t>            "Year" : [ "2T3", "PEY"],</a:t>
            </a:r>
          </a:p>
          <a:p>
            <a:pPr marL="0" indent="0">
              <a:buNone/>
            </a:pPr>
            <a:r>
              <a:rPr lang="en-US" sz="2400" dirty="0"/>
              <a:t>            "Institution" : "University of Toronto",</a:t>
            </a:r>
          </a:p>
          <a:p>
            <a:pPr marL="0" indent="0">
              <a:buNone/>
            </a:pPr>
            <a:r>
              <a:rPr lang="en-US" sz="2400" dirty="0"/>
              <a:t>            "Experience" : "Intel Corporation, Bell, General Motors"</a:t>
            </a:r>
          </a:p>
          <a:p>
            <a:pPr marL="0" indent="0">
              <a:buNone/>
            </a:pPr>
            <a:r>
              <a:rPr lang="en-US" sz="2400" dirty="0"/>
              <a:t>}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500" dirty="0"/>
              <a:t>The best route if a hybrid one: Formal + Informal education</a:t>
            </a:r>
          </a:p>
        </p:txBody>
      </p:sp>
    </p:spTree>
    <p:extLst>
      <p:ext uri="{BB962C8B-B14F-4D97-AF65-F5344CB8AC3E}">
        <p14:creationId xmlns:p14="http://schemas.microsoft.com/office/powerpoint/2010/main" val="25611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1E89-2D4B-F5AB-EC66-261F134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9296400" cy="1143000"/>
          </a:xfrm>
        </p:spPr>
        <p:txBody>
          <a:bodyPr/>
          <a:lstStyle/>
          <a:p>
            <a:r>
              <a:rPr lang="en-CA" dirty="0"/>
              <a:t>How can University and College help in your journey?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1EB0B0-DFA2-BEE0-B865-6C1979A7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Gives you a structured education plan.</a:t>
            </a:r>
          </a:p>
        </p:txBody>
      </p:sp>
    </p:spTree>
    <p:extLst>
      <p:ext uri="{BB962C8B-B14F-4D97-AF65-F5344CB8AC3E}">
        <p14:creationId xmlns:p14="http://schemas.microsoft.com/office/powerpoint/2010/main" val="900606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1E89-2D4B-F5AB-EC66-261F134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9296400" cy="1143000"/>
          </a:xfrm>
        </p:spPr>
        <p:txBody>
          <a:bodyPr/>
          <a:lstStyle/>
          <a:p>
            <a:r>
              <a:rPr lang="en-CA" dirty="0"/>
              <a:t>How can University and College help in your journey?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1EB0B0-DFA2-BEE0-B865-6C1979A7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99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It’s a treasure trove of opportunities: Good Professors, Great Research, Good Internship Programs</a:t>
            </a:r>
          </a:p>
        </p:txBody>
      </p:sp>
    </p:spTree>
    <p:extLst>
      <p:ext uri="{BB962C8B-B14F-4D97-AF65-F5344CB8AC3E}">
        <p14:creationId xmlns:p14="http://schemas.microsoft.com/office/powerpoint/2010/main" val="526993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1E89-2D4B-F5AB-EC66-261F134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9296400" cy="1143000"/>
          </a:xfrm>
        </p:spPr>
        <p:txBody>
          <a:bodyPr/>
          <a:lstStyle/>
          <a:p>
            <a:r>
              <a:rPr lang="en-CA" dirty="0"/>
              <a:t>How can University and College help in your journey?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1EB0B0-DFA2-BEE0-B865-6C1979A7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57233"/>
            <a:ext cx="11277600" cy="431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500" dirty="0"/>
              <a:t>Specialized student clubs - Machine Learning, PCB chip design, Robotics, Guitar etc.</a:t>
            </a:r>
          </a:p>
        </p:txBody>
      </p:sp>
      <p:pic>
        <p:nvPicPr>
          <p:cNvPr id="6" name="Picture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5D0BAC5-38D0-ED62-3EC0-9FA8E0A880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0094">
            <a:off x="-117259" y="2849512"/>
            <a:ext cx="4229100" cy="2819400"/>
          </a:xfrm>
          <a:prstGeom prst="rect">
            <a:avLst/>
          </a:prstGeom>
        </p:spPr>
      </p:pic>
      <p:pic>
        <p:nvPicPr>
          <p:cNvPr id="9" name="Picture 8" descr="A group of people in blue shirts&#10;&#10;Description automatically generated">
            <a:extLst>
              <a:ext uri="{FF2B5EF4-FFF2-40B4-BE49-F238E27FC236}">
                <a16:creationId xmlns:a16="http://schemas.microsoft.com/office/drawing/2014/main" id="{666B0202-B8CA-EAB9-E332-04AA538E6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837">
            <a:off x="3970891" y="3629778"/>
            <a:ext cx="4000500" cy="2667000"/>
          </a:xfrm>
          <a:prstGeom prst="rect">
            <a:avLst/>
          </a:prstGeom>
        </p:spPr>
      </p:pic>
      <p:pic>
        <p:nvPicPr>
          <p:cNvPr id="11" name="Picture 1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835AF71-47E0-3ACD-130E-0C69D89B6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3677">
            <a:off x="7062681" y="2904932"/>
            <a:ext cx="3776492" cy="283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1E89-2D4B-F5AB-EC66-261F134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9296400" cy="1143000"/>
          </a:xfrm>
        </p:spPr>
        <p:txBody>
          <a:bodyPr/>
          <a:lstStyle/>
          <a:p>
            <a:r>
              <a:rPr lang="en-CA" dirty="0"/>
              <a:t>How can University and College help in your journey?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1EB0B0-DFA2-BEE0-B865-6C1979A7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514600"/>
            <a:ext cx="11277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Combining different majors:</a:t>
            </a:r>
          </a:p>
          <a:p>
            <a:pPr marL="0" indent="0">
              <a:buNone/>
            </a:pPr>
            <a:r>
              <a:rPr lang="en-US" sz="2500" dirty="0"/>
              <a:t> </a:t>
            </a:r>
          </a:p>
          <a:p>
            <a:pPr marL="365760" lvl="1" indent="0">
              <a:buNone/>
            </a:pPr>
            <a:r>
              <a:rPr lang="en-US" sz="2300" dirty="0"/>
              <a:t>- Biotechnology with CS </a:t>
            </a:r>
          </a:p>
          <a:p>
            <a:pPr marL="365760" lvl="1" indent="0">
              <a:buNone/>
            </a:pPr>
            <a:r>
              <a:rPr lang="en-US" sz="2300" dirty="0"/>
              <a:t>- Climate specialization with CS</a:t>
            </a:r>
          </a:p>
          <a:p>
            <a:pPr marL="365760" lvl="1" indent="0">
              <a:buNone/>
            </a:pPr>
            <a:r>
              <a:rPr lang="en-US" sz="2300" dirty="0"/>
              <a:t>- Cognitive science and CS</a:t>
            </a:r>
          </a:p>
          <a:p>
            <a:pPr marL="365760" lvl="1" indent="0">
              <a:buNone/>
            </a:pPr>
            <a:r>
              <a:rPr lang="en-US" sz="2300" dirty="0"/>
              <a:t>- Math and CS</a:t>
            </a:r>
          </a:p>
          <a:p>
            <a:pPr marL="365760" lvl="1" indent="0">
              <a:buNone/>
            </a:pPr>
            <a:r>
              <a:rPr lang="en-US" sz="2300" dirty="0"/>
              <a:t>- Finance and CS</a:t>
            </a:r>
          </a:p>
        </p:txBody>
      </p:sp>
      <p:pic>
        <p:nvPicPr>
          <p:cNvPr id="4" name="Picture 3" descr="A group of colorful building blocks&#10;&#10;Description automatically generated">
            <a:extLst>
              <a:ext uri="{FF2B5EF4-FFF2-40B4-BE49-F238E27FC236}">
                <a16:creationId xmlns:a16="http://schemas.microsoft.com/office/drawing/2014/main" id="{32A900C0-C768-674D-C181-975EA91C4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67000"/>
            <a:ext cx="4313391" cy="28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69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1E89-2D4B-F5AB-EC66-261F134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9296400" cy="1143000"/>
          </a:xfrm>
        </p:spPr>
        <p:txBody>
          <a:bodyPr/>
          <a:lstStyle/>
          <a:p>
            <a:r>
              <a:rPr lang="en-CA" dirty="0"/>
              <a:t>How can University help in your journey?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1EB0B0-DFA2-BEE0-B865-6C1979A7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3459866"/>
            <a:ext cx="11277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You still have to go beyond your courses…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E5AB4-354B-94F1-818D-DB68FD6A7392}"/>
              </a:ext>
            </a:extLst>
          </p:cNvPr>
          <p:cNvSpPr txBox="1"/>
          <p:nvPr/>
        </p:nvSpPr>
        <p:spPr>
          <a:xfrm rot="1680897">
            <a:off x="9523950" y="2697693"/>
            <a:ext cx="149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LeetCoding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0FF4C-723B-D984-FAEF-ED129D6298D4}"/>
              </a:ext>
            </a:extLst>
          </p:cNvPr>
          <p:cNvSpPr txBox="1"/>
          <p:nvPr/>
        </p:nvSpPr>
        <p:spPr>
          <a:xfrm rot="19378245">
            <a:off x="8446470" y="276066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A618A-0B20-07B9-F277-8D0847C20CB0}"/>
              </a:ext>
            </a:extLst>
          </p:cNvPr>
          <p:cNvSpPr txBox="1"/>
          <p:nvPr/>
        </p:nvSpPr>
        <p:spPr>
          <a:xfrm rot="21437700">
            <a:off x="9039713" y="3366328"/>
            <a:ext cx="136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Internships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EFBC9-7FA2-9A32-F929-D14E1F46CD4B}"/>
              </a:ext>
            </a:extLst>
          </p:cNvPr>
          <p:cNvSpPr txBox="1"/>
          <p:nvPr/>
        </p:nvSpPr>
        <p:spPr>
          <a:xfrm rot="939107">
            <a:off x="8478936" y="3968410"/>
            <a:ext cx="136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Hackathons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499355-2EAD-9EAF-6911-13615DDA11A2}"/>
              </a:ext>
            </a:extLst>
          </p:cNvPr>
          <p:cNvSpPr txBox="1"/>
          <p:nvPr/>
        </p:nvSpPr>
        <p:spPr>
          <a:xfrm rot="20369032">
            <a:off x="9885699" y="3764209"/>
            <a:ext cx="136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Research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B0406276-CA67-8F83-4EFF-2241216374C4}"/>
              </a:ext>
            </a:extLst>
          </p:cNvPr>
          <p:cNvSpPr/>
          <p:nvPr/>
        </p:nvSpPr>
        <p:spPr>
          <a:xfrm>
            <a:off x="7772400" y="1905000"/>
            <a:ext cx="3810000" cy="3124200"/>
          </a:xfrm>
          <a:prstGeom prst="cloud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3469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457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0741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457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sz="3500" dirty="0"/>
              <a:t>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115863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/>
          <a:p>
            <a:r>
              <a:rPr lang="en-CA" dirty="0"/>
              <a:t>How to write maintainable code?</a:t>
            </a:r>
            <a:endParaRPr dirty="0"/>
          </a:p>
        </p:txBody>
      </p:sp>
      <p:pic>
        <p:nvPicPr>
          <p:cNvPr id="4098" name="Picture 2" descr="What Part Of Don't You Understand Binary Code Funny - Funny You ...">
            <a:extLst>
              <a:ext uri="{FF2B5EF4-FFF2-40B4-BE49-F238E27FC236}">
                <a16:creationId xmlns:a16="http://schemas.microsoft.com/office/drawing/2014/main" id="{7595E641-F290-13AB-31EC-66959A84F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812" y="762000"/>
            <a:ext cx="5334000" cy="5334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103" name="Text Placeholder 3">
            <a:extLst>
              <a:ext uri="{FF2B5EF4-FFF2-40B4-BE49-F238E27FC236}">
                <a16:creationId xmlns:a16="http://schemas.microsoft.com/office/drawing/2014/main" id="{986B9480-E8F2-FC22-0D3D-1BBC59AFB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352761" cy="30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subtle art of not messing it up.</a:t>
            </a:r>
          </a:p>
        </p:txBody>
      </p:sp>
    </p:spTree>
    <p:extLst>
      <p:ext uri="{BB962C8B-B14F-4D97-AF65-F5344CB8AC3E}">
        <p14:creationId xmlns:p14="http://schemas.microsoft.com/office/powerpoint/2010/main" val="273645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500" dirty="0"/>
              <a:t>Testcases before code.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3EE76B-B96F-9841-B94D-7D22F749C9CE}"/>
              </a:ext>
            </a:extLst>
          </p:cNvPr>
          <p:cNvSpPr/>
          <p:nvPr/>
        </p:nvSpPr>
        <p:spPr>
          <a:xfrm>
            <a:off x="-95250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459C0-F3E5-81AA-A93A-6835C0DEECDC}"/>
              </a:ext>
            </a:extLst>
          </p:cNvPr>
          <p:cNvSpPr txBox="1"/>
          <p:nvPr/>
        </p:nvSpPr>
        <p:spPr>
          <a:xfrm>
            <a:off x="228600" y="43434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It makes you consider extreme scenarios of your use case at the very beginning.</a:t>
            </a:r>
          </a:p>
          <a:p>
            <a:pPr marL="285750" indent="-285750">
              <a:buFontTx/>
              <a:buChar char="-"/>
            </a:pP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It provides a quantitative method to measure progress.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8376BA-090F-64EF-BC03-6D3E076D695E}"/>
              </a:ext>
            </a:extLst>
          </p:cNvPr>
          <p:cNvSpPr/>
          <p:nvPr/>
        </p:nvSpPr>
        <p:spPr>
          <a:xfrm>
            <a:off x="8991600" y="0"/>
            <a:ext cx="3192379" cy="526673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29652-B3DE-AC69-6987-3D185D8CFD59}"/>
              </a:ext>
            </a:extLst>
          </p:cNvPr>
          <p:cNvSpPr txBox="1"/>
          <p:nvPr/>
        </p:nvSpPr>
        <p:spPr>
          <a:xfrm>
            <a:off x="9296400" y="457200"/>
            <a:ext cx="2590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Learn what unit tests are and how different languages support it.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There are methods to automate testing using scripting languages like bash, Perl etc.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Python has a module called </a:t>
            </a:r>
            <a:r>
              <a:rPr lang="en-CA" dirty="0" err="1"/>
              <a:t>unittest</a:t>
            </a:r>
            <a:r>
              <a:rPr lang="en-CA" dirty="0"/>
              <a:t> dedicated to testing.</a:t>
            </a:r>
          </a:p>
        </p:txBody>
      </p:sp>
    </p:spTree>
    <p:extLst>
      <p:ext uri="{BB962C8B-B14F-4D97-AF65-F5344CB8AC3E}">
        <p14:creationId xmlns:p14="http://schemas.microsoft.com/office/powerpoint/2010/main" val="787477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EDC25-C17D-B922-7FB1-21CCD41D4F5A}"/>
              </a:ext>
            </a:extLst>
          </p:cNvPr>
          <p:cNvSpPr txBox="1"/>
          <p:nvPr/>
        </p:nvSpPr>
        <p:spPr>
          <a:xfrm>
            <a:off x="1524000" y="1600200"/>
            <a:ext cx="10211764" cy="421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{</a:t>
            </a:r>
          </a:p>
          <a:p>
            <a: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            “</a:t>
            </a:r>
            <a:r>
              <a:rPr lang="en-US" sz="2400" dirty="0" err="1">
                <a:solidFill>
                  <a:schemeClr val="tx1">
                    <a:lumMod val="85000"/>
                  </a:schemeClr>
                </a:solidFill>
              </a:rPr>
              <a:t>ItemsForToday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" : [ </a:t>
            </a:r>
          </a:p>
          <a:p>
            <a: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		“Peek into a day of a SWE”,</a:t>
            </a:r>
          </a:p>
          <a:p>
            <a: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		“Project planning in industry”,</a:t>
            </a:r>
          </a:p>
          <a:p>
            <a: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		“How to establish a career in the tech industry?”,</a:t>
            </a:r>
          </a:p>
          <a:p>
            <a: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		“How can University education help in the process?”]</a:t>
            </a:r>
          </a:p>
          <a:p>
            <a:pPr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2400" dirty="0">
                <a:solidFill>
                  <a:schemeClr val="tx1">
                    <a:lumMod val="85000"/>
                  </a:schemeClr>
                </a:solidFill>
              </a:rPr>
              <a:t>}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Do not reinvent the wheel.</a:t>
            </a:r>
            <a:endParaRPr lang="en-CA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3EE76B-B96F-9841-B94D-7D22F749C9CE}"/>
              </a:ext>
            </a:extLst>
          </p:cNvPr>
          <p:cNvSpPr/>
          <p:nvPr/>
        </p:nvSpPr>
        <p:spPr>
          <a:xfrm>
            <a:off x="-76962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459C0-F3E5-81AA-A93A-6835C0DEECDC}"/>
              </a:ext>
            </a:extLst>
          </p:cNvPr>
          <p:cNvSpPr txBox="1"/>
          <p:nvPr/>
        </p:nvSpPr>
        <p:spPr>
          <a:xfrm>
            <a:off x="228600" y="4343400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Consider using pre-created functionalities.</a:t>
            </a:r>
          </a:p>
          <a:p>
            <a:pPr marL="285750" indent="-285750">
              <a:buFontTx/>
              <a:buChar char="-"/>
            </a:pP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It saves time and helps build secure software.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21E520-44ED-B2C4-0E91-841627A4FEEA}"/>
              </a:ext>
            </a:extLst>
          </p:cNvPr>
          <p:cNvSpPr/>
          <p:nvPr/>
        </p:nvSpPr>
        <p:spPr>
          <a:xfrm>
            <a:off x="8991600" y="0"/>
            <a:ext cx="3192379" cy="32766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D13E8-4939-BAB2-A4F8-ACC1B3AA0C8F}"/>
              </a:ext>
            </a:extLst>
          </p:cNvPr>
          <p:cNvSpPr txBox="1"/>
          <p:nvPr/>
        </p:nvSpPr>
        <p:spPr>
          <a:xfrm>
            <a:off x="9220200" y="232708"/>
            <a:ext cx="2590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C++ has the standard template libraries. Give it a thorough read!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Python is known for its rich module support for variety of tasks ranging from Finance to AI.</a:t>
            </a:r>
          </a:p>
        </p:txBody>
      </p:sp>
    </p:spTree>
    <p:extLst>
      <p:ext uri="{BB962C8B-B14F-4D97-AF65-F5344CB8AC3E}">
        <p14:creationId xmlns:p14="http://schemas.microsoft.com/office/powerpoint/2010/main" val="1764108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Learn how and where to use design patterns.</a:t>
            </a:r>
            <a:endParaRPr lang="en-CA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3EE76B-B96F-9841-B94D-7D22F749C9CE}"/>
              </a:ext>
            </a:extLst>
          </p:cNvPr>
          <p:cNvSpPr/>
          <p:nvPr/>
        </p:nvSpPr>
        <p:spPr>
          <a:xfrm>
            <a:off x="-6633411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459C0-F3E5-81AA-A93A-6835C0DEECDC}"/>
              </a:ext>
            </a:extLst>
          </p:cNvPr>
          <p:cNvSpPr txBox="1"/>
          <p:nvPr/>
        </p:nvSpPr>
        <p:spPr>
          <a:xfrm>
            <a:off x="228600" y="4343400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Design patterns can help you write reusable code that is scalable in the future.</a:t>
            </a:r>
          </a:p>
          <a:p>
            <a:pPr marL="285750" indent="-285750">
              <a:buFontTx/>
              <a:buChar char="-"/>
            </a:pP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These patterns have been tried and tested by thousands of developers.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D6828D-3057-A488-18E0-181D104FE6AC}"/>
              </a:ext>
            </a:extLst>
          </p:cNvPr>
          <p:cNvSpPr/>
          <p:nvPr/>
        </p:nvSpPr>
        <p:spPr>
          <a:xfrm>
            <a:off x="8991600" y="0"/>
            <a:ext cx="3192379" cy="5715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5DDFD9-F3A4-281F-CB2F-0D9630D72587}"/>
              </a:ext>
            </a:extLst>
          </p:cNvPr>
          <p:cNvSpPr txBox="1"/>
          <p:nvPr/>
        </p:nvSpPr>
        <p:spPr>
          <a:xfrm>
            <a:off x="9220200" y="232708"/>
            <a:ext cx="2590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learn design patterns you can read the book: </a:t>
            </a:r>
            <a:r>
              <a:rPr lang="en-US" dirty="0"/>
              <a:t>“Design Patterns: Elements of Reusable Object-Oriented Software”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6146" name="Picture 2" descr="Design Patterns: Elements of Reusable Object-Oriented Software ...">
            <a:extLst>
              <a:ext uri="{FF2B5EF4-FFF2-40B4-BE49-F238E27FC236}">
                <a16:creationId xmlns:a16="http://schemas.microsoft.com/office/drawing/2014/main" id="{87969C9A-2F31-C198-CC9D-6DDDF0DFC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032" y="2271712"/>
            <a:ext cx="258830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584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Document the code as you write it.</a:t>
            </a:r>
            <a:endParaRPr lang="en-CA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3EE76B-B96F-9841-B94D-7D22F749C9CE}"/>
              </a:ext>
            </a:extLst>
          </p:cNvPr>
          <p:cNvSpPr/>
          <p:nvPr/>
        </p:nvSpPr>
        <p:spPr>
          <a:xfrm>
            <a:off x="-41910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459C0-F3E5-81AA-A93A-6835C0DEECDC}"/>
              </a:ext>
            </a:extLst>
          </p:cNvPr>
          <p:cNvSpPr txBox="1"/>
          <p:nvPr/>
        </p:nvSpPr>
        <p:spPr>
          <a:xfrm>
            <a:off x="228600" y="4343400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Don’t make self-explanatory remarks. Instead explain what the code is intending to do on a high level.</a:t>
            </a:r>
          </a:p>
          <a:p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Stop manually documenting code, instead use some automation tools.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8FC47C-DBC4-FC2E-96BE-FC356BD670E8}"/>
              </a:ext>
            </a:extLst>
          </p:cNvPr>
          <p:cNvSpPr/>
          <p:nvPr/>
        </p:nvSpPr>
        <p:spPr>
          <a:xfrm>
            <a:off x="8991600" y="0"/>
            <a:ext cx="3192379" cy="38862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1925A-5791-B888-42F9-C4EBA8FB4892}"/>
              </a:ext>
            </a:extLst>
          </p:cNvPr>
          <p:cNvSpPr txBox="1"/>
          <p:nvPr/>
        </p:nvSpPr>
        <p:spPr>
          <a:xfrm>
            <a:off x="9220200" y="232708"/>
            <a:ext cx="259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Products like </a:t>
            </a:r>
            <a:r>
              <a:rPr lang="en-CA" dirty="0" err="1"/>
              <a:t>Doxygen</a:t>
            </a:r>
            <a:r>
              <a:rPr lang="en-CA" dirty="0"/>
              <a:t> helps you automatically generate documentation from comments in the code.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Products like </a:t>
            </a:r>
            <a:r>
              <a:rPr lang="en-CA" dirty="0" err="1"/>
              <a:t>GitBook</a:t>
            </a:r>
            <a:r>
              <a:rPr lang="en-CA" dirty="0"/>
              <a:t> help you manage multiple people working on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58190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Learn how to check the performance of your code.</a:t>
            </a:r>
            <a:endParaRPr lang="en-CA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3EE76B-B96F-9841-B94D-7D22F749C9CE}"/>
              </a:ext>
            </a:extLst>
          </p:cNvPr>
          <p:cNvSpPr/>
          <p:nvPr/>
        </p:nvSpPr>
        <p:spPr>
          <a:xfrm>
            <a:off x="-27432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459C0-F3E5-81AA-A93A-6835C0DEECDC}"/>
              </a:ext>
            </a:extLst>
          </p:cNvPr>
          <p:cNvSpPr txBox="1"/>
          <p:nvPr/>
        </p:nvSpPr>
        <p:spPr>
          <a:xfrm>
            <a:off x="228600" y="4343400"/>
            <a:ext cx="1104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Learn to use performance tools that help you check CPU time of your code. It will help you build faster code.</a:t>
            </a:r>
          </a:p>
          <a:p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Learn to use tools to check the memory usage of your code.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6FFF65-0A4C-6904-1EC1-48274E4F8687}"/>
              </a:ext>
            </a:extLst>
          </p:cNvPr>
          <p:cNvSpPr/>
          <p:nvPr/>
        </p:nvSpPr>
        <p:spPr>
          <a:xfrm>
            <a:off x="8991600" y="0"/>
            <a:ext cx="3192379" cy="38862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99A7D-6637-A1B4-2D8D-A898C94369D3}"/>
              </a:ext>
            </a:extLst>
          </p:cNvPr>
          <p:cNvSpPr txBox="1"/>
          <p:nvPr/>
        </p:nvSpPr>
        <p:spPr>
          <a:xfrm>
            <a:off x="9220200" y="232708"/>
            <a:ext cx="259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Learn how to generate </a:t>
            </a:r>
            <a:r>
              <a:rPr lang="en-CA" dirty="0" err="1"/>
              <a:t>flamegraphs</a:t>
            </a:r>
            <a:r>
              <a:rPr lang="en-CA" dirty="0"/>
              <a:t> for CPU usage. They help spot bottlenecks in code.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Tools like </a:t>
            </a:r>
            <a:r>
              <a:rPr lang="en-CA" dirty="0" err="1"/>
              <a:t>valgrind</a:t>
            </a:r>
            <a:r>
              <a:rPr lang="en-CA" dirty="0"/>
              <a:t> can help you check memory usage and identify any memory leaks in your code.</a:t>
            </a:r>
          </a:p>
        </p:txBody>
      </p:sp>
    </p:spTree>
    <p:extLst>
      <p:ext uri="{BB962C8B-B14F-4D97-AF65-F5344CB8AC3E}">
        <p14:creationId xmlns:p14="http://schemas.microsoft.com/office/powerpoint/2010/main" val="4063554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Learn to use version control tools.</a:t>
            </a:r>
            <a:endParaRPr lang="en-CA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3EE76B-B96F-9841-B94D-7D22F749C9CE}"/>
              </a:ext>
            </a:extLst>
          </p:cNvPr>
          <p:cNvSpPr/>
          <p:nvPr/>
        </p:nvSpPr>
        <p:spPr>
          <a:xfrm>
            <a:off x="-3048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459C0-F3E5-81AA-A93A-6835C0DEECDC}"/>
              </a:ext>
            </a:extLst>
          </p:cNvPr>
          <p:cNvSpPr txBox="1"/>
          <p:nvPr/>
        </p:nvSpPr>
        <p:spPr>
          <a:xfrm>
            <a:off x="228600" y="4343400"/>
            <a:ext cx="1104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You must know how to efficiently use your company’s version control software.</a:t>
            </a:r>
          </a:p>
          <a:p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/>
              <a:t>Knowing how to navigate your version control system can streamline your coding process.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6723B-69C1-BE28-F342-04DC601C5D60}"/>
              </a:ext>
            </a:extLst>
          </p:cNvPr>
          <p:cNvSpPr/>
          <p:nvPr/>
        </p:nvSpPr>
        <p:spPr>
          <a:xfrm>
            <a:off x="8991600" y="0"/>
            <a:ext cx="3192379" cy="38862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6FC623-4FB1-8625-733D-222A24EDC826}"/>
              </a:ext>
            </a:extLst>
          </p:cNvPr>
          <p:cNvSpPr txBox="1"/>
          <p:nvPr/>
        </p:nvSpPr>
        <p:spPr>
          <a:xfrm>
            <a:off x="9220200" y="232708"/>
            <a:ext cx="259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Git is one of the most popular version control systems. It is highly advised to have an account on GitHub and play around with it.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Having a well polished GitHub profile will boost your chances in the recruitment process.</a:t>
            </a:r>
          </a:p>
        </p:txBody>
      </p:sp>
    </p:spTree>
    <p:extLst>
      <p:ext uri="{BB962C8B-B14F-4D97-AF65-F5344CB8AC3E}">
        <p14:creationId xmlns:p14="http://schemas.microsoft.com/office/powerpoint/2010/main" val="388907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1E89-2D4B-F5AB-EC66-261F134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9296400" cy="1143000"/>
          </a:xfrm>
        </p:spPr>
        <p:txBody>
          <a:bodyPr/>
          <a:lstStyle/>
          <a:p>
            <a:r>
              <a:rPr lang="en-CA" dirty="0"/>
              <a:t>Peek into the life of a Software Engineer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1EB0B0-DFA2-BEE0-B865-6C1979A7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There are primarily two types of task you work on a day-to-day basis</a:t>
            </a:r>
          </a:p>
        </p:txBody>
      </p:sp>
    </p:spTree>
    <p:extLst>
      <p:ext uri="{BB962C8B-B14F-4D97-AF65-F5344CB8AC3E}">
        <p14:creationId xmlns:p14="http://schemas.microsoft.com/office/powerpoint/2010/main" val="77170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1E89-2D4B-F5AB-EC66-261F134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9296400" cy="1143000"/>
          </a:xfrm>
        </p:spPr>
        <p:txBody>
          <a:bodyPr/>
          <a:lstStyle/>
          <a:p>
            <a:r>
              <a:rPr lang="en-CA" dirty="0"/>
              <a:t>Peek into the life of a Software Engineer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1EB0B0-DFA2-BEE0-B865-6C1979A7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Small bugs that are reported by Quality Assurance team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2FA6FC-C04D-5AB9-8BD1-09927DC64C9B}"/>
              </a:ext>
            </a:extLst>
          </p:cNvPr>
          <p:cNvCxnSpPr/>
          <p:nvPr/>
        </p:nvCxnSpPr>
        <p:spPr>
          <a:xfrm>
            <a:off x="10134600" y="2667000"/>
            <a:ext cx="0" cy="373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4A58D-B92E-86F6-AABC-F59E9B50278D}"/>
              </a:ext>
            </a:extLst>
          </p:cNvPr>
          <p:cNvCxnSpPr>
            <a:cxnSpLocks/>
          </p:cNvCxnSpPr>
          <p:nvPr/>
        </p:nvCxnSpPr>
        <p:spPr>
          <a:xfrm flipH="1">
            <a:off x="8229600" y="4419600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EA683D-1416-14FF-A0E1-FF01C708A133}"/>
              </a:ext>
            </a:extLst>
          </p:cNvPr>
          <p:cNvSpPr txBox="1"/>
          <p:nvPr/>
        </p:nvSpPr>
        <p:spPr>
          <a:xfrm>
            <a:off x="8296325" y="4948535"/>
            <a:ext cx="1598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Not Urgent</a:t>
            </a:r>
          </a:p>
          <a:p>
            <a:pPr algn="ctr"/>
            <a:r>
              <a:rPr lang="en-CA" dirty="0"/>
              <a:t>&amp;</a:t>
            </a:r>
          </a:p>
          <a:p>
            <a:pPr algn="ctr"/>
            <a:r>
              <a:rPr lang="en-CA" dirty="0"/>
              <a:t>Not Important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367328-63D8-33E8-C225-74B77131F1F2}"/>
              </a:ext>
            </a:extLst>
          </p:cNvPr>
          <p:cNvSpPr txBox="1"/>
          <p:nvPr/>
        </p:nvSpPr>
        <p:spPr>
          <a:xfrm>
            <a:off x="8449413" y="3081635"/>
            <a:ext cx="1292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Not Urgent</a:t>
            </a:r>
          </a:p>
          <a:p>
            <a:pPr algn="ctr"/>
            <a:r>
              <a:rPr lang="en-CA" dirty="0"/>
              <a:t>&amp;</a:t>
            </a:r>
          </a:p>
          <a:p>
            <a:pPr algn="ctr"/>
            <a:r>
              <a:rPr lang="en-CA" dirty="0"/>
              <a:t>Important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996C2-4109-AE85-AF02-C0BEB78FEAA1}"/>
              </a:ext>
            </a:extLst>
          </p:cNvPr>
          <p:cNvSpPr txBox="1"/>
          <p:nvPr/>
        </p:nvSpPr>
        <p:spPr>
          <a:xfrm>
            <a:off x="10564225" y="3081635"/>
            <a:ext cx="1181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Urgent</a:t>
            </a:r>
          </a:p>
          <a:p>
            <a:pPr algn="ctr"/>
            <a:r>
              <a:rPr lang="en-CA" dirty="0"/>
              <a:t>&amp;</a:t>
            </a:r>
          </a:p>
          <a:p>
            <a:pPr algn="ctr"/>
            <a:r>
              <a:rPr lang="en-CA" dirty="0"/>
              <a:t>Important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F868F-49BC-424B-13B4-78038D674E5D}"/>
              </a:ext>
            </a:extLst>
          </p:cNvPr>
          <p:cNvSpPr txBox="1"/>
          <p:nvPr/>
        </p:nvSpPr>
        <p:spPr>
          <a:xfrm>
            <a:off x="10364042" y="4949500"/>
            <a:ext cx="1598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Urgent</a:t>
            </a:r>
          </a:p>
          <a:p>
            <a:pPr algn="ctr"/>
            <a:r>
              <a:rPr lang="en-CA" dirty="0"/>
              <a:t>&amp;</a:t>
            </a:r>
          </a:p>
          <a:p>
            <a:pPr algn="ctr"/>
            <a:r>
              <a:rPr lang="en-CA" dirty="0"/>
              <a:t>Not Important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3F201F4-DF89-FC70-F24D-FB23C181311C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11155092" y="4004965"/>
            <a:ext cx="8208" cy="9445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4723387-A4A4-1F18-9DD9-67ECB85E1912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9741754" y="3543300"/>
            <a:ext cx="622288" cy="18678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1633D6-D891-9915-B401-E11F02B62C70}"/>
              </a:ext>
            </a:extLst>
          </p:cNvPr>
          <p:cNvCxnSpPr>
            <a:endCxn id="10" idx="0"/>
          </p:cNvCxnSpPr>
          <p:nvPr/>
        </p:nvCxnSpPr>
        <p:spPr>
          <a:xfrm>
            <a:off x="9095583" y="4123730"/>
            <a:ext cx="0" cy="824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A55FBB-1351-70BC-0172-3EE3C49ADF8C}"/>
              </a:ext>
            </a:extLst>
          </p:cNvPr>
          <p:cNvSpPr txBox="1"/>
          <p:nvPr/>
        </p:nvSpPr>
        <p:spPr>
          <a:xfrm>
            <a:off x="8839200" y="646670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/>
              <a:t>Eisenhower matrix</a:t>
            </a:r>
          </a:p>
        </p:txBody>
      </p:sp>
    </p:spTree>
    <p:extLst>
      <p:ext uri="{BB962C8B-B14F-4D97-AF65-F5344CB8AC3E}">
        <p14:creationId xmlns:p14="http://schemas.microsoft.com/office/powerpoint/2010/main" val="139775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01E89-2D4B-F5AB-EC66-261F1342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9296400" cy="1143000"/>
          </a:xfrm>
        </p:spPr>
        <p:txBody>
          <a:bodyPr/>
          <a:lstStyle/>
          <a:p>
            <a:r>
              <a:rPr lang="en-CA" dirty="0"/>
              <a:t>Peek into the life of a Software Engineer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1EB0B0-DFA2-BEE0-B865-6C1979A74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5410200" cy="152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Major projects that have been assigned to you.</a:t>
            </a:r>
          </a:p>
        </p:txBody>
      </p:sp>
      <p:pic>
        <p:nvPicPr>
          <p:cNvPr id="5" name="Picture 4" descr="A collage of people with text&#10;&#10;Description automatically generated">
            <a:extLst>
              <a:ext uri="{FF2B5EF4-FFF2-40B4-BE49-F238E27FC236}">
                <a16:creationId xmlns:a16="http://schemas.microsoft.com/office/drawing/2014/main" id="{D9C59981-6653-CAA4-6058-80D62AF9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24922"/>
            <a:ext cx="5410200" cy="522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9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62000"/>
            <a:ext cx="1447800" cy="1137213"/>
          </a:xfrm>
        </p:spPr>
        <p:txBody>
          <a:bodyPr>
            <a:noAutofit/>
          </a:bodyPr>
          <a:lstStyle/>
          <a:p>
            <a:r>
              <a:rPr lang="en-CA" sz="5500" dirty="0"/>
              <a:t>66%</a:t>
            </a:r>
            <a:endParaRPr sz="55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834BD4-C397-9A7B-D60D-C1590DAB6E3F}"/>
              </a:ext>
            </a:extLst>
          </p:cNvPr>
          <p:cNvSpPr txBox="1">
            <a:spLocks/>
          </p:cNvSpPr>
          <p:nvPr/>
        </p:nvSpPr>
        <p:spPr>
          <a:xfrm>
            <a:off x="1524000" y="3657600"/>
            <a:ext cx="1447800" cy="11372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5500" dirty="0"/>
              <a:t>90%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A73C9-E68B-9AB1-CB3D-9EBB8D1CA6BE}"/>
              </a:ext>
            </a:extLst>
          </p:cNvPr>
          <p:cNvSpPr txBox="1"/>
          <p:nvPr/>
        </p:nvSpPr>
        <p:spPr>
          <a:xfrm>
            <a:off x="571500" y="20448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Of all technological projects fail partially or completely.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AE9F1-CC7F-69E5-0564-99D5A86EAD2F}"/>
              </a:ext>
            </a:extLst>
          </p:cNvPr>
          <p:cNvSpPr txBox="1"/>
          <p:nvPr/>
        </p:nvSpPr>
        <p:spPr>
          <a:xfrm>
            <a:off x="571500" y="48006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Of all major technological projects fail.</a:t>
            </a:r>
          </a:p>
        </p:txBody>
      </p:sp>
      <p:pic>
        <p:nvPicPr>
          <p:cNvPr id="2056" name="Picture 8" descr="Koleksi 73 Meme Facebook Code Terbaik Dan Terupdate | Sensei BBM">
            <a:extLst>
              <a:ext uri="{FF2B5EF4-FFF2-40B4-BE49-F238E27FC236}">
                <a16:creationId xmlns:a16="http://schemas.microsoft.com/office/drawing/2014/main" id="{88F553B8-DE4A-9098-46C8-99C1CCEC0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43025"/>
            <a:ext cx="5562600" cy="41719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500" dirty="0"/>
              <a:t>Prepare a draft problem statement highlighting the existing issue.</a:t>
            </a:r>
          </a:p>
          <a:p>
            <a:endParaRPr lang="en-CA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3EE76B-B96F-9841-B94D-7D22F749C9CE}"/>
              </a:ext>
            </a:extLst>
          </p:cNvPr>
          <p:cNvSpPr/>
          <p:nvPr/>
        </p:nvSpPr>
        <p:spPr>
          <a:xfrm>
            <a:off x="-104394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6867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F9A9-ED6E-9C94-2A6D-99ADF82B8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3200400"/>
            <a:ext cx="11277600" cy="685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/>
              <a:t>Have data to back up that the problem you are solving actually exists.</a:t>
            </a:r>
            <a:endParaRPr lang="en-CA" sz="25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3340EE-EBAF-97FD-EAB6-BDCC99F8CF1D}"/>
              </a:ext>
            </a:extLst>
          </p:cNvPr>
          <p:cNvSpPr/>
          <p:nvPr/>
        </p:nvSpPr>
        <p:spPr>
          <a:xfrm>
            <a:off x="-8382000" y="6477000"/>
            <a:ext cx="12496800" cy="381000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110838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45845FECA7384590D9361A064AE768" ma:contentTypeVersion="8" ma:contentTypeDescription="Create a new document." ma:contentTypeScope="" ma:versionID="0ac213ecd046bb2f2b25be251b492aff">
  <xsd:schema xmlns:xsd="http://www.w3.org/2001/XMLSchema" xmlns:xs="http://www.w3.org/2001/XMLSchema" xmlns:p="http://schemas.microsoft.com/office/2006/metadata/properties" xmlns:ns3="1f9d7164-c1d1-48f2-9adb-9e9829a0dc22" xmlns:ns4="85e628c3-6855-4745-b4a9-47d8a2ee6259" targetNamespace="http://schemas.microsoft.com/office/2006/metadata/properties" ma:root="true" ma:fieldsID="64eba552b3997132d44bab15b5a0e3f9" ns3:_="" ns4:_="">
    <xsd:import namespace="1f9d7164-c1d1-48f2-9adb-9e9829a0dc22"/>
    <xsd:import namespace="85e628c3-6855-4745-b4a9-47d8a2ee62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9d7164-c1d1-48f2-9adb-9e9829a0dc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e628c3-6855-4745-b4a9-47d8a2ee625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9d7164-c1d1-48f2-9adb-9e9829a0dc22" xsi:nil="true"/>
  </documentManagement>
</p:properties>
</file>

<file path=customXml/itemProps1.xml><?xml version="1.0" encoding="utf-8"?>
<ds:datastoreItem xmlns:ds="http://schemas.openxmlformats.org/officeDocument/2006/customXml" ds:itemID="{0440ACBA-1884-442F-9DA2-EDF52280D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86532E-561F-4EC2-A9F9-C2E7BD4022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9d7164-c1d1-48f2-9adb-9e9829a0dc22"/>
    <ds:schemaRef ds:uri="85e628c3-6855-4745-b4a9-47d8a2ee62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A04B8D5-2F26-4E79-A3D2-9A91A90B11D2}">
  <ds:schemaRefs>
    <ds:schemaRef ds:uri="85e628c3-6855-4745-b4a9-47d8a2ee6259"/>
    <ds:schemaRef ds:uri="http://purl.org/dc/elements/1.1/"/>
    <ds:schemaRef ds:uri="http://schemas.microsoft.com/office/2006/documentManagement/types"/>
    <ds:schemaRef ds:uri="http://schemas.microsoft.com/office/2006/metadata/properties"/>
    <ds:schemaRef ds:uri="1f9d7164-c1d1-48f2-9adb-9e9829a0dc22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465</TotalTime>
  <Words>967</Words>
  <Application>Microsoft Office PowerPoint</Application>
  <PresentationFormat>Widescreen</PresentationFormat>
  <Paragraphs>186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Candara</vt:lpstr>
      <vt:lpstr>Consolas</vt:lpstr>
      <vt:lpstr>Tech Computer 16x9</vt:lpstr>
      <vt:lpstr>The Life of an SWE</vt:lpstr>
      <vt:lpstr>Introduction</vt:lpstr>
      <vt:lpstr>Agenda</vt:lpstr>
      <vt:lpstr>Peek into the life of a Software Engineer</vt:lpstr>
      <vt:lpstr>Peek into the life of a Software Engineer</vt:lpstr>
      <vt:lpstr>Peek into the life of a Software Engineer</vt:lpstr>
      <vt:lpstr>66%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establish a career in the tech industry?</vt:lpstr>
      <vt:lpstr>How to establish a career in the tech industry?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University and College help in your journey?</vt:lpstr>
      <vt:lpstr>How can University and College help in your journey?</vt:lpstr>
      <vt:lpstr>How can University and College help in your journey?</vt:lpstr>
      <vt:lpstr>How can University and College help in your journey?</vt:lpstr>
      <vt:lpstr>How can University help in your journey?</vt:lpstr>
      <vt:lpstr>PowerPoint Presentation</vt:lpstr>
      <vt:lpstr>PowerPoint Presentation</vt:lpstr>
      <vt:lpstr>How to write maintainable code?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PEY Presentation</dc:title>
  <dc:creator>Author</dc:creator>
  <cp:lastModifiedBy>Author</cp:lastModifiedBy>
  <cp:revision>11</cp:revision>
  <dcterms:created xsi:type="dcterms:W3CDTF">2023-08-11T10:13:45Z</dcterms:created>
  <dcterms:modified xsi:type="dcterms:W3CDTF">2024-01-14T23:22:47Z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0x010100C145845FECA7384590D9361A064AE768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